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F6FA93-D3E9-4C56-9B90-0F39C5FCF4D5}">
  <a:tblStyle styleId="{57F6FA93-D3E9-4C56-9B90-0F39C5FCF4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ab1442c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13ab1442c4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ab1442c43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ab1442c4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ab1442c43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ab1442c4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abbaa9f0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abbaa9f0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ab1442c43_0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ab1442c4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ab1442c43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ab1442c43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ab1442c43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ab1442c43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ab1442c43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ab1442c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500328" y="2023494"/>
            <a:ext cx="2591062" cy="776181"/>
            <a:chOff x="4249904" y="3010567"/>
            <a:chExt cx="3741606" cy="1034908"/>
          </a:xfrm>
        </p:grpSpPr>
        <p:sp>
          <p:nvSpPr>
            <p:cNvPr id="55" name="Google Shape;55;p13"/>
            <p:cNvSpPr txBox="1"/>
            <p:nvPr/>
          </p:nvSpPr>
          <p:spPr>
            <a:xfrm flipH="1">
              <a:off x="5702510" y="3091175"/>
              <a:ext cx="22890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2100">
                  <a:solidFill>
                    <a:schemeClr val="dk1"/>
                  </a:solidFill>
                </a:rPr>
                <a:t>Alpha</a:t>
              </a:r>
              <a:endParaRPr b="1" sz="2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2100">
                  <a:solidFill>
                    <a:schemeClr val="dk1"/>
                  </a:solidFill>
                </a:rPr>
                <a:t>Garbage</a:t>
              </a:r>
              <a:endParaRPr b="1" sz="2100">
                <a:solidFill>
                  <a:schemeClr val="dk1"/>
                </a:solidFill>
              </a:endParaRPr>
            </a:p>
          </p:txBody>
        </p:sp>
        <p:grpSp>
          <p:nvGrpSpPr>
            <p:cNvPr id="56" name="Google Shape;56;p13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57" name="Google Shape;57;p13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58" name="Google Shape;58;p13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p13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0;p13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" name="Google Shape;61;p13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62" name="Google Shape;62;p13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3;p13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64;p13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" name="Google Shape;65;p13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6" name="Google Shape;66;p13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7" name="Google Shape;67;p13"/>
          <p:cNvSpPr txBox="1"/>
          <p:nvPr/>
        </p:nvSpPr>
        <p:spPr>
          <a:xfrm>
            <a:off x="2554425" y="2843000"/>
            <a:ext cx="476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Simple Solution to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garbage detection &amp; classification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91794" y="77494"/>
            <a:ext cx="50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goal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4" name="Google Shape;74;p14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75" name="Google Shape;75;p14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76" name="Google Shape;76;p14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77" name="Google Shape;77;p14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78" name="Google Shape;78;p14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14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" name="Google Shape;81;p14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82" name="Google Shape;82;p14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14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14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5" name="Google Shape;85;p14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6" name="Google Shape;86;p14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400" y="2381075"/>
            <a:ext cx="3677501" cy="19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3844550" y="1073550"/>
            <a:ext cx="5200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B</a:t>
            </a:r>
            <a:r>
              <a:rPr lang="en" sz="2200">
                <a:solidFill>
                  <a:schemeClr val="dk1"/>
                </a:solidFill>
              </a:rPr>
              <a:t>oundary/Object d</a:t>
            </a:r>
            <a:r>
              <a:rPr lang="en" sz="2200">
                <a:solidFill>
                  <a:schemeClr val="dk1"/>
                </a:solidFill>
              </a:rPr>
              <a:t>etection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Garbage type classification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525" y="831275"/>
            <a:ext cx="2342826" cy="38750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1757800" y="4667275"/>
            <a:ext cx="162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</a:rPr>
              <a:t>A snapshot of the categories</a:t>
            </a:r>
            <a:endParaRPr b="1"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191794" y="77494"/>
            <a:ext cx="50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we did to try and achieve the goal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7" name="Google Shape;97;p15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98" name="Google Shape;98;p15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99" name="Google Shape;99;p15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100" name="Google Shape;100;p15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101" name="Google Shape;101;p15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8" name="Google Shape;108;p15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9" name="Google Shape;109;p15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0" name="Google Shape;110;p15"/>
          <p:cNvSpPr txBox="1"/>
          <p:nvPr/>
        </p:nvSpPr>
        <p:spPr>
          <a:xfrm>
            <a:off x="294400" y="961650"/>
            <a:ext cx="4510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b="1" lang="en" sz="2200">
                <a:solidFill>
                  <a:schemeClr val="dk1"/>
                </a:solidFill>
              </a:rPr>
              <a:t>RetinaNet</a:t>
            </a:r>
            <a:endParaRPr b="1" sz="22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Boundary detection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Bad performance when garbage are gathered/ covered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Slow to train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MobileNetV2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ViT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000" y="3210725"/>
            <a:ext cx="2111299" cy="157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9000" y="825938"/>
            <a:ext cx="2111301" cy="96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075" y="829000"/>
            <a:ext cx="1729600" cy="38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000" y="2157525"/>
            <a:ext cx="2111299" cy="959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191794" y="77494"/>
            <a:ext cx="50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we did to try and achieve the goal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122" name="Google Shape;122;p16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123" name="Google Shape;123;p16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124" name="Google Shape;124;p16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125" name="Google Shape;125;p16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2" name="Google Shape;132;p16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3" name="Google Shape;133;p16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4" name="Google Shape;134;p16"/>
          <p:cNvSpPr txBox="1"/>
          <p:nvPr/>
        </p:nvSpPr>
        <p:spPr>
          <a:xfrm>
            <a:off x="-77925" y="887275"/>
            <a:ext cx="701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RetinaNet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-69275" y="1410475"/>
            <a:ext cx="3269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b="1" lang="en" sz="2200">
                <a:solidFill>
                  <a:schemeClr val="dk1"/>
                </a:solidFill>
              </a:rPr>
              <a:t>MobileNetV2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4495800" y="1410475"/>
            <a:ext cx="338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b="1" lang="en" sz="2200">
                <a:solidFill>
                  <a:schemeClr val="dk1"/>
                </a:solidFill>
              </a:rPr>
              <a:t>ViT</a:t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25" y="3129675"/>
            <a:ext cx="1457862" cy="18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00" y="3129674"/>
            <a:ext cx="1389326" cy="180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175" y="3124975"/>
            <a:ext cx="1389325" cy="181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953" y="3812125"/>
            <a:ext cx="1457850" cy="108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-71375" y="1851075"/>
            <a:ext cx="4875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Leveraged from 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ssd_mobilenet_v2_coco</a:t>
            </a:r>
            <a:endParaRPr sz="1050">
              <a:solidFill>
                <a:srgbClr val="BA212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Fine-tuned the last layer to TACO dataset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Perform bad for garbages combined with fresh foods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4495700" y="1844150"/>
            <a:ext cx="4875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Leveraged from </a:t>
            </a:r>
            <a:r>
              <a:rPr lang="en" sz="1050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google/vit-base-patch16-224-in21k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Fine-tuned with the garbage classes dataset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Proform bad for complex backgrounds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9800" y="3141287"/>
            <a:ext cx="1457850" cy="178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7650" y="3764225"/>
            <a:ext cx="1457851" cy="112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191804" y="77500"/>
            <a:ext cx="811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Performance metrics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1" name="Google Shape;151;p17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152" name="Google Shape;152;p17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153" name="Google Shape;153;p17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154" name="Google Shape;154;p17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155" name="Google Shape;155;p17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17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17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8" name="Google Shape;158;p17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159" name="Google Shape;159;p17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2" name="Google Shape;162;p17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3" name="Google Shape;163;p17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164" name="Google Shape;164;p17"/>
          <p:cNvGraphicFramePr/>
          <p:nvPr/>
        </p:nvGraphicFramePr>
        <p:xfrm>
          <a:off x="1081075" y="213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{57F6FA93-D3E9-4C56-9B90-0F39C5FCF4D5}</a:tableStyleId>
              </a:tblPr>
              <a:tblGrid>
                <a:gridCol w="2407475"/>
                <a:gridCol w="2407475"/>
                <a:gridCol w="2407475"/>
              </a:tblGrid>
              <a:tr h="73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MobileNetV2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ViT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58125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Accuracy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92%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95.6%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191794" y="77494"/>
            <a:ext cx="50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went well &amp; didn’t go well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1" name="Google Shape;171;p18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172" name="Google Shape;172;p18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173" name="Google Shape;173;p18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174" name="Google Shape;174;p18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175" name="Google Shape;175;p18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8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8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18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179" name="Google Shape;179;p18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18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18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2" name="Google Shape;182;p18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3" name="Google Shape;183;p18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4" name="Google Shape;184;p18"/>
          <p:cNvSpPr txBox="1"/>
          <p:nvPr/>
        </p:nvSpPr>
        <p:spPr>
          <a:xfrm>
            <a:off x="577050" y="995575"/>
            <a:ext cx="7989900" cy="3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What went well</a:t>
            </a:r>
            <a:endParaRPr b="1" sz="2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There are powerful models that we can leverage </a:t>
            </a:r>
            <a:r>
              <a:rPr lang="en" sz="1800">
                <a:solidFill>
                  <a:schemeClr val="dk1"/>
                </a:solidFill>
              </a:rPr>
              <a:t>transfer learning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ViT is pretty fast and simple for fine-tuning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Didn’t go well</a:t>
            </a:r>
            <a:endParaRPr b="1" sz="22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Some of the categories do not exist in pre-built model, so we did a mapping to make it fit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RetinaNet and MobileNetV2 are slow, hard to tune hyperparameters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ViT can not be used to detect the objects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191794" y="77494"/>
            <a:ext cx="50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improvements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1" name="Google Shape;191;p19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192" name="Google Shape;192;p19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193" name="Google Shape;193;p19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194" name="Google Shape;194;p19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195" name="Google Shape;195;p19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9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19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8" name="Google Shape;198;p19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199" name="Google Shape;199;p19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19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19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2" name="Google Shape;202;p19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03" name="Google Shape;203;p19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4" name="Google Shape;204;p19"/>
          <p:cNvSpPr txBox="1"/>
          <p:nvPr/>
        </p:nvSpPr>
        <p:spPr>
          <a:xfrm>
            <a:off x="935000" y="1065300"/>
            <a:ext cx="7122000" cy="3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Overall level:</a:t>
            </a:r>
            <a:endParaRPr b="1" sz="2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More garbage class type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More accurate boundary detection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Model level:</a:t>
            </a:r>
            <a:endParaRPr b="1" sz="2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RetinaNet is sensitive to learning rate, using lr_scheduler to control learning rate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More hyperparameter tuning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ctrTitle"/>
          </p:nvPr>
        </p:nvSpPr>
        <p:spPr>
          <a:xfrm>
            <a:off x="2343600" y="2202300"/>
            <a:ext cx="43425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Thank You!</a:t>
            </a:r>
            <a:endParaRPr sz="2300"/>
          </a:p>
        </p:txBody>
      </p:sp>
      <p:grpSp>
        <p:nvGrpSpPr>
          <p:cNvPr id="210" name="Google Shape;210;p20"/>
          <p:cNvGrpSpPr/>
          <p:nvPr/>
        </p:nvGrpSpPr>
        <p:grpSpPr>
          <a:xfrm>
            <a:off x="3500328" y="1680594"/>
            <a:ext cx="2591062" cy="776181"/>
            <a:chOff x="4249904" y="3010567"/>
            <a:chExt cx="3741606" cy="1034908"/>
          </a:xfrm>
        </p:grpSpPr>
        <p:sp>
          <p:nvSpPr>
            <p:cNvPr id="211" name="Google Shape;211;p20"/>
            <p:cNvSpPr txBox="1"/>
            <p:nvPr/>
          </p:nvSpPr>
          <p:spPr>
            <a:xfrm flipH="1">
              <a:off x="5702510" y="3091175"/>
              <a:ext cx="22890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2100">
                  <a:solidFill>
                    <a:schemeClr val="dk1"/>
                  </a:solidFill>
                </a:rPr>
                <a:t>Alpha</a:t>
              </a:r>
              <a:endParaRPr b="1" sz="2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2100">
                  <a:solidFill>
                    <a:schemeClr val="dk1"/>
                  </a:solidFill>
                </a:rPr>
                <a:t>Garbage</a:t>
              </a:r>
              <a:endParaRPr b="1" sz="2100">
                <a:solidFill>
                  <a:schemeClr val="dk1"/>
                </a:solidFill>
              </a:endParaRPr>
            </a:p>
          </p:txBody>
        </p:sp>
        <p:grpSp>
          <p:nvGrpSpPr>
            <p:cNvPr id="212" name="Google Shape;212;p20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213" name="Google Shape;213;p20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214" name="Google Shape;214;p20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20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20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" name="Google Shape;217;p20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218" name="Google Shape;218;p20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20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20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1" name="Google Shape;221;p20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2" name="Google Shape;222;p20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